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257" r:id="rId4"/>
    <p:sldId id="260" r:id="rId5"/>
    <p:sldId id="262" r:id="rId6"/>
    <p:sldId id="259" r:id="rId7"/>
    <p:sldId id="266" r:id="rId8"/>
    <p:sldId id="444" r:id="rId9"/>
    <p:sldId id="440" r:id="rId10"/>
    <p:sldId id="441" r:id="rId11"/>
    <p:sldId id="442" r:id="rId12"/>
    <p:sldId id="443" r:id="rId13"/>
    <p:sldId id="445" r:id="rId14"/>
    <p:sldId id="398" r:id="rId15"/>
    <p:sldId id="312" r:id="rId16"/>
    <p:sldId id="322" r:id="rId17"/>
    <p:sldId id="399" r:id="rId18"/>
    <p:sldId id="484" r:id="rId19"/>
    <p:sldId id="4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B9364-1E7A-994E-9F3D-F43667919448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959F5-2C60-5E41-BB9A-D69727FD54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7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3F615-4C17-4F2A-A22A-C623246F569E}" type="slidenum">
              <a:rPr lang="en-US"/>
              <a:pPr/>
              <a:t>2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8F40711-2853-48EE-AD19-08A057EE47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6246C7-B7B7-4CBC-9AE6-EF776452FE07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406758C-0164-4D53-9306-76F985FB6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8DCEBDF-163C-4F45-8237-CB8FF5E6E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ID" altLang="en-US" noProof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740BA02A-7E80-4B03-8EE6-468FAC460E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5E5DA9-6D5B-45BE-918A-776D78713C38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FE17E02F-CDC2-4534-B6DE-50320E16A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B362777-FF9A-41CF-B2A3-52A7B3342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ID" altLang="en-US" noProof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94DAF33-1B59-430E-9EE1-2B62F5DD44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2A68949-E7A0-49E5-8988-4D9DDBDF4203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D3450A0-32B5-49A2-83EC-B9A860D9FE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AF6E53C-BE74-43DB-B29B-C02A87F29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ID" altLang="en-US" noProof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F0970B3-672B-4CA0-9964-4B7CECDE2B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DD600C-D260-4990-8106-F62F60A9A4AB}" type="slidenum">
              <a:rPr lang="en-US" altLang="en-US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2D83811E-6105-4CD2-8AC9-9EBA668A98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022C07A9-F2CD-4688-8721-67E490798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ID" altLang="en-US" noProof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C94D80-D90C-3240-869F-8A2B243EAB8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Job Analysis and Design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/>
              <a:t>Developing Job Infrastructure: Job Analysis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19088" y="1390650"/>
            <a:ext cx="4276725" cy="4597400"/>
            <a:chOff x="257" y="908"/>
            <a:chExt cx="2694" cy="2896"/>
          </a:xfrm>
        </p:grpSpPr>
        <p:sp>
          <p:nvSpPr>
            <p:cNvPr id="261125" name="Rectangle 5"/>
            <p:cNvSpPr>
              <a:spLocks noChangeArrowheads="1"/>
            </p:cNvSpPr>
            <p:nvPr/>
          </p:nvSpPr>
          <p:spPr bwMode="auto">
            <a:xfrm>
              <a:off x="257" y="908"/>
              <a:ext cx="2694" cy="240"/>
            </a:xfrm>
            <a:prstGeom prst="rect">
              <a:avLst/>
            </a:prstGeom>
            <a:solidFill>
              <a:srgbClr val="FF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45720" rIns="45720" anchor="ctr"/>
            <a:lstStyle/>
            <a:p>
              <a:pPr algn="ctr"/>
              <a:r>
                <a:rPr kumimoji="0" lang="en-US">
                  <a:solidFill>
                    <a:schemeClr val="tx1"/>
                  </a:solidFill>
                  <a:latin typeface="Arial" charset="0"/>
                </a:rPr>
                <a:t>HIGH LEVEL INFRASTRUCTURE</a:t>
              </a:r>
            </a:p>
          </p:txBody>
        </p:sp>
        <p:sp>
          <p:nvSpPr>
            <p:cNvPr id="261126" name="Oval 6"/>
            <p:cNvSpPr>
              <a:spLocks noChangeArrowheads="1"/>
            </p:cNvSpPr>
            <p:nvPr/>
          </p:nvSpPr>
          <p:spPr bwMode="auto">
            <a:xfrm>
              <a:off x="920" y="1248"/>
              <a:ext cx="1312" cy="520"/>
            </a:xfrm>
            <a:prstGeom prst="ellipse">
              <a:avLst/>
            </a:prstGeom>
            <a:solidFill>
              <a:srgbClr val="008080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dirty="0">
                  <a:latin typeface="Trebuchet MS" pitchFamily="84" charset="0"/>
                </a:rPr>
                <a:t>Organization Purposes</a:t>
              </a:r>
            </a:p>
          </p:txBody>
        </p:sp>
        <p:sp>
          <p:nvSpPr>
            <p:cNvPr id="261127" name="Oval 7"/>
            <p:cNvSpPr>
              <a:spLocks noChangeArrowheads="1"/>
            </p:cNvSpPr>
            <p:nvPr/>
          </p:nvSpPr>
          <p:spPr bwMode="auto">
            <a:xfrm>
              <a:off x="944" y="1944"/>
              <a:ext cx="1288" cy="520"/>
            </a:xfrm>
            <a:prstGeom prst="ellipse">
              <a:avLst/>
            </a:prstGeom>
            <a:solidFill>
              <a:srgbClr val="008080"/>
            </a:solidFill>
            <a:ln w="9525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>
                  <a:latin typeface="Trebuchet MS" pitchFamily="84" charset="0"/>
                </a:rPr>
                <a:t>Organization Strategy</a:t>
              </a:r>
            </a:p>
          </p:txBody>
        </p:sp>
        <p:sp>
          <p:nvSpPr>
            <p:cNvPr id="261128" name="AutoShape 4"/>
            <p:cNvSpPr>
              <a:spLocks noChangeArrowheads="1"/>
            </p:cNvSpPr>
            <p:nvPr/>
          </p:nvSpPr>
          <p:spPr bwMode="auto">
            <a:xfrm flipH="1">
              <a:off x="1495" y="1757"/>
              <a:ext cx="281" cy="187"/>
            </a:xfrm>
            <a:prstGeom prst="flowChartMerge">
              <a:avLst/>
            </a:prstGeom>
            <a:solidFill>
              <a:srgbClr val="CC33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/>
              <a:endParaRPr kumimoji="0" lang="id-ID" sz="1800" b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072" y="2648"/>
              <a:ext cx="1096" cy="320"/>
              <a:chOff x="328" y="2616"/>
              <a:chExt cx="1096" cy="320"/>
            </a:xfrm>
          </p:grpSpPr>
          <p:sp>
            <p:nvSpPr>
              <p:cNvPr id="261129" name="Rectangle 9"/>
              <p:cNvSpPr>
                <a:spLocks noChangeArrowheads="1"/>
              </p:cNvSpPr>
              <p:nvPr/>
            </p:nvSpPr>
            <p:spPr bwMode="auto">
              <a:xfrm>
                <a:off x="728" y="2616"/>
                <a:ext cx="320" cy="1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1130" name="Rectangle 10"/>
              <p:cNvSpPr>
                <a:spLocks noChangeArrowheads="1"/>
              </p:cNvSpPr>
              <p:nvPr/>
            </p:nvSpPr>
            <p:spPr bwMode="auto">
              <a:xfrm>
                <a:off x="728" y="2824"/>
                <a:ext cx="320" cy="1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1131" name="Rectangle 11"/>
              <p:cNvSpPr>
                <a:spLocks noChangeArrowheads="1"/>
              </p:cNvSpPr>
              <p:nvPr/>
            </p:nvSpPr>
            <p:spPr bwMode="auto">
              <a:xfrm>
                <a:off x="1104" y="2816"/>
                <a:ext cx="320" cy="1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1132" name="Rectangle 12"/>
              <p:cNvSpPr>
                <a:spLocks noChangeArrowheads="1"/>
              </p:cNvSpPr>
              <p:nvPr/>
            </p:nvSpPr>
            <p:spPr bwMode="auto">
              <a:xfrm>
                <a:off x="328" y="2824"/>
                <a:ext cx="320" cy="1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cxnSp>
            <p:nvCxnSpPr>
              <p:cNvPr id="261133" name="AutoShape 13"/>
              <p:cNvCxnSpPr>
                <a:cxnSpLocks noChangeShapeType="1"/>
                <a:stCxn id="261129" idx="2"/>
                <a:endCxn id="261130" idx="0"/>
              </p:cNvCxnSpPr>
              <p:nvPr/>
            </p:nvCxnSpPr>
            <p:spPr bwMode="auto">
              <a:xfrm rot="5400000">
                <a:off x="840" y="2776"/>
                <a:ext cx="96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61134" name="AutoShape 14"/>
              <p:cNvCxnSpPr>
                <a:cxnSpLocks noChangeShapeType="1"/>
                <a:stCxn id="261129" idx="2"/>
                <a:endCxn id="261132" idx="0"/>
              </p:cNvCxnSpPr>
              <p:nvPr/>
            </p:nvCxnSpPr>
            <p:spPr bwMode="auto">
              <a:xfrm rot="5400000">
                <a:off x="640" y="2576"/>
                <a:ext cx="96" cy="400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cxnSp>
          <p:cxnSp>
            <p:nvCxnSpPr>
              <p:cNvPr id="261135" name="AutoShape 15"/>
              <p:cNvCxnSpPr>
                <a:cxnSpLocks noChangeShapeType="1"/>
                <a:stCxn id="261129" idx="2"/>
                <a:endCxn id="261131" idx="0"/>
              </p:cNvCxnSpPr>
              <p:nvPr/>
            </p:nvCxnSpPr>
            <p:spPr bwMode="auto">
              <a:xfrm rot="16200000" flipH="1">
                <a:off x="1032" y="2584"/>
                <a:ext cx="88" cy="376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cxnSp>
        </p:grpSp>
        <p:sp>
          <p:nvSpPr>
            <p:cNvPr id="261137" name="AutoShape 4"/>
            <p:cNvSpPr>
              <a:spLocks noChangeArrowheads="1"/>
            </p:cNvSpPr>
            <p:nvPr/>
          </p:nvSpPr>
          <p:spPr bwMode="auto">
            <a:xfrm flipH="1">
              <a:off x="1495" y="2453"/>
              <a:ext cx="281" cy="187"/>
            </a:xfrm>
            <a:prstGeom prst="flowChartMerge">
              <a:avLst/>
            </a:prstGeom>
            <a:solidFill>
              <a:srgbClr val="CC33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/>
              <a:endParaRPr kumimoji="0" lang="id-ID" sz="1800" b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61138" name="Text Box 18"/>
            <p:cNvSpPr txBox="1">
              <a:spLocks noChangeArrowheads="1"/>
            </p:cNvSpPr>
            <p:nvPr/>
          </p:nvSpPr>
          <p:spPr bwMode="auto">
            <a:xfrm>
              <a:off x="1179" y="2936"/>
              <a:ext cx="88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sz="1600">
                  <a:solidFill>
                    <a:schemeClr val="tx1"/>
                  </a:solidFill>
                  <a:latin typeface="Trebuchet MS" pitchFamily="84" charset="0"/>
                </a:rPr>
                <a:t>Organization</a:t>
              </a:r>
            </a:p>
            <a:p>
              <a:r>
                <a:rPr lang="en-US" sz="1600">
                  <a:solidFill>
                    <a:schemeClr val="tx1"/>
                  </a:solidFill>
                  <a:latin typeface="Trebuchet MS" pitchFamily="84" charset="0"/>
                </a:rPr>
                <a:t>Structure</a:t>
              </a:r>
            </a:p>
          </p:txBody>
        </p:sp>
        <p:sp>
          <p:nvSpPr>
            <p:cNvPr id="261139" name="Rectangle 19"/>
            <p:cNvSpPr>
              <a:spLocks noChangeArrowheads="1"/>
            </p:cNvSpPr>
            <p:nvPr/>
          </p:nvSpPr>
          <p:spPr bwMode="auto">
            <a:xfrm>
              <a:off x="961" y="3564"/>
              <a:ext cx="1344" cy="240"/>
            </a:xfrm>
            <a:prstGeom prst="rect">
              <a:avLst/>
            </a:prstGeom>
            <a:solidFill>
              <a:srgbClr val="FF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45720" rIns="45720" anchor="ctr"/>
            <a:lstStyle/>
            <a:p>
              <a:pPr algn="ctr"/>
              <a:r>
                <a:rPr kumimoji="0" lang="en-US">
                  <a:solidFill>
                    <a:schemeClr val="tx1"/>
                  </a:solidFill>
                  <a:latin typeface="Arial" charset="0"/>
                </a:rPr>
                <a:t>JOB</a:t>
              </a:r>
            </a:p>
          </p:txBody>
        </p:sp>
        <p:sp>
          <p:nvSpPr>
            <p:cNvPr id="261140" name="AutoShape 4"/>
            <p:cNvSpPr>
              <a:spLocks noChangeArrowheads="1"/>
            </p:cNvSpPr>
            <p:nvPr/>
          </p:nvSpPr>
          <p:spPr bwMode="auto">
            <a:xfrm flipH="1">
              <a:off x="1495" y="3317"/>
              <a:ext cx="281" cy="187"/>
            </a:xfrm>
            <a:prstGeom prst="flowChartMerge">
              <a:avLst/>
            </a:prstGeom>
            <a:solidFill>
              <a:srgbClr val="CC33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eaLnBrk="1" hangingPunct="1"/>
              <a:endParaRPr kumimoji="0" lang="id-ID" sz="1800" b="0">
                <a:solidFill>
                  <a:schemeClr val="tx1"/>
                </a:solidFill>
                <a:latin typeface="Arial" charset="0"/>
              </a:endParaRPr>
            </a:p>
          </p:txBody>
        </p:sp>
      </p:grpSp>
      <p:pic>
        <p:nvPicPr>
          <p:cNvPr id="26114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0575" y="4102100"/>
            <a:ext cx="2006600" cy="20066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1143" name="Oval 23"/>
          <p:cNvSpPr>
            <a:spLocks noChangeArrowheads="1"/>
          </p:cNvSpPr>
          <p:nvPr/>
        </p:nvSpPr>
        <p:spPr bwMode="auto">
          <a:xfrm>
            <a:off x="6235700" y="3187700"/>
            <a:ext cx="1295400" cy="482600"/>
          </a:xfrm>
          <a:prstGeom prst="ellipse">
            <a:avLst/>
          </a:prstGeom>
          <a:solidFill>
            <a:srgbClr val="87BE22"/>
          </a:solidFill>
          <a:ln w="952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1200">
                <a:latin typeface="Trebuchet MS" pitchFamily="84" charset="0"/>
              </a:rPr>
              <a:t>Job Analysis</a:t>
            </a:r>
          </a:p>
        </p:txBody>
      </p:sp>
      <p:sp>
        <p:nvSpPr>
          <p:cNvPr id="261144" name="AutoShape 4"/>
          <p:cNvSpPr>
            <a:spLocks noChangeArrowheads="1"/>
          </p:cNvSpPr>
          <p:nvPr/>
        </p:nvSpPr>
        <p:spPr bwMode="auto">
          <a:xfrm flipH="1">
            <a:off x="6691313" y="3703638"/>
            <a:ext cx="446087" cy="322262"/>
          </a:xfrm>
          <a:prstGeom prst="flowChartMerge">
            <a:avLst/>
          </a:prstGeom>
          <a:solidFill>
            <a:srgbClr val="CC33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/>
            <a:endParaRPr kumimoji="0" lang="id-ID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1145" name="Oval 25"/>
          <p:cNvSpPr>
            <a:spLocks noChangeArrowheads="1"/>
          </p:cNvSpPr>
          <p:nvPr/>
        </p:nvSpPr>
        <p:spPr bwMode="auto">
          <a:xfrm>
            <a:off x="4876800" y="1841500"/>
            <a:ext cx="1308100" cy="482600"/>
          </a:xfrm>
          <a:prstGeom prst="ellipse">
            <a:avLst/>
          </a:prstGeom>
          <a:solidFill>
            <a:srgbClr val="87BE22"/>
          </a:solidFill>
          <a:ln w="952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en-US" sz="900" b="0">
                <a:latin typeface="Trebuchet MS" pitchFamily="84" charset="0"/>
              </a:rPr>
              <a:t>Questionnaire</a:t>
            </a:r>
          </a:p>
        </p:txBody>
      </p:sp>
      <p:sp>
        <p:nvSpPr>
          <p:cNvPr id="261146" name="Oval 26"/>
          <p:cNvSpPr>
            <a:spLocks noChangeArrowheads="1"/>
          </p:cNvSpPr>
          <p:nvPr/>
        </p:nvSpPr>
        <p:spPr bwMode="auto">
          <a:xfrm>
            <a:off x="6273800" y="1397000"/>
            <a:ext cx="1206500" cy="482600"/>
          </a:xfrm>
          <a:prstGeom prst="ellipse">
            <a:avLst/>
          </a:prstGeom>
          <a:solidFill>
            <a:srgbClr val="87BE22"/>
          </a:solidFill>
          <a:ln w="952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en-US" sz="900" b="0">
                <a:latin typeface="Trebuchet MS" pitchFamily="84" charset="0"/>
              </a:rPr>
              <a:t>Interview</a:t>
            </a:r>
          </a:p>
        </p:txBody>
      </p:sp>
      <p:sp>
        <p:nvSpPr>
          <p:cNvPr id="261147" name="Oval 27"/>
          <p:cNvSpPr>
            <a:spLocks noChangeArrowheads="1"/>
          </p:cNvSpPr>
          <p:nvPr/>
        </p:nvSpPr>
        <p:spPr bwMode="auto">
          <a:xfrm>
            <a:off x="7569200" y="1841500"/>
            <a:ext cx="1206500" cy="482600"/>
          </a:xfrm>
          <a:prstGeom prst="ellipse">
            <a:avLst/>
          </a:prstGeom>
          <a:solidFill>
            <a:srgbClr val="87BE22"/>
          </a:solidFill>
          <a:ln w="952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900" b="0">
                <a:latin typeface="Trebuchet MS" pitchFamily="84" charset="0"/>
              </a:rPr>
              <a:t>Business Process</a:t>
            </a:r>
          </a:p>
        </p:txBody>
      </p:sp>
      <p:sp>
        <p:nvSpPr>
          <p:cNvPr id="261148" name="Oval 28"/>
          <p:cNvSpPr>
            <a:spLocks noChangeArrowheads="1"/>
          </p:cNvSpPr>
          <p:nvPr/>
        </p:nvSpPr>
        <p:spPr bwMode="auto">
          <a:xfrm>
            <a:off x="6286500" y="2324100"/>
            <a:ext cx="1206500" cy="482600"/>
          </a:xfrm>
          <a:prstGeom prst="ellipse">
            <a:avLst/>
          </a:prstGeom>
          <a:solidFill>
            <a:srgbClr val="87BE22"/>
          </a:solidFill>
          <a:ln w="9525">
            <a:solidFill>
              <a:srgbClr val="DDDDDD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en-US" sz="900" b="0">
                <a:latin typeface="Trebuchet MS" pitchFamily="84" charset="0"/>
              </a:rPr>
              <a:t>Organization Structure</a:t>
            </a:r>
          </a:p>
        </p:txBody>
      </p:sp>
      <p:sp>
        <p:nvSpPr>
          <p:cNvPr id="261149" name="AutoShape 4"/>
          <p:cNvSpPr>
            <a:spLocks noChangeArrowheads="1"/>
          </p:cNvSpPr>
          <p:nvPr/>
        </p:nvSpPr>
        <p:spPr bwMode="auto">
          <a:xfrm flipH="1">
            <a:off x="6691313" y="2827338"/>
            <a:ext cx="446087" cy="322262"/>
          </a:xfrm>
          <a:prstGeom prst="flowChartMerge">
            <a:avLst/>
          </a:prstGeom>
          <a:solidFill>
            <a:srgbClr val="CC33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eaLnBrk="1" hangingPunct="1"/>
            <a:endParaRPr kumimoji="0" lang="id-ID" sz="1800" b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261150" name="AutoShape 30"/>
          <p:cNvCxnSpPr>
            <a:cxnSpLocks noChangeShapeType="1"/>
            <a:stCxn id="261126" idx="6"/>
            <a:endCxn id="261131" idx="3"/>
          </p:cNvCxnSpPr>
          <p:nvPr/>
        </p:nvCxnSpPr>
        <p:spPr bwMode="auto">
          <a:xfrm flipH="1">
            <a:off x="3352801" y="2343150"/>
            <a:ext cx="101600" cy="2216150"/>
          </a:xfrm>
          <a:prstGeom prst="curvedConnector3">
            <a:avLst>
              <a:gd name="adj1" fmla="val -225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</p:cxnSp>
      <p:cxnSp>
        <p:nvCxnSpPr>
          <p:cNvPr id="261151" name="AutoShape 31"/>
          <p:cNvCxnSpPr>
            <a:cxnSpLocks noChangeShapeType="1"/>
            <a:endCxn id="261143" idx="2"/>
          </p:cNvCxnSpPr>
          <p:nvPr/>
        </p:nvCxnSpPr>
        <p:spPr bwMode="auto">
          <a:xfrm>
            <a:off x="4152900" y="3429000"/>
            <a:ext cx="2082800" cy="0"/>
          </a:xfrm>
          <a:prstGeom prst="straightConnector1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261153" name="Text Box 33"/>
          <p:cNvSpPr txBox="1">
            <a:spLocks noChangeArrowheads="1"/>
          </p:cNvSpPr>
          <p:nvPr/>
        </p:nvSpPr>
        <p:spPr bwMode="auto">
          <a:xfrm>
            <a:off x="4468813" y="5499100"/>
            <a:ext cx="12652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Trebuchet MS" pitchFamily="84" charset="0"/>
              </a:rPr>
              <a:t>Job</a:t>
            </a:r>
          </a:p>
          <a:p>
            <a:r>
              <a:rPr lang="en-US" sz="1600">
                <a:solidFill>
                  <a:schemeClr val="tx1"/>
                </a:solidFill>
                <a:latin typeface="Trebuchet MS" pitchFamily="84" charset="0"/>
              </a:rPr>
              <a:t>Description</a:t>
            </a:r>
          </a:p>
        </p:txBody>
      </p:sp>
      <p:cxnSp>
        <p:nvCxnSpPr>
          <p:cNvPr id="261154" name="AutoShape 34"/>
          <p:cNvCxnSpPr>
            <a:cxnSpLocks noChangeShapeType="1"/>
            <a:stCxn id="261139" idx="3"/>
            <a:endCxn id="261153" idx="1"/>
          </p:cNvCxnSpPr>
          <p:nvPr/>
        </p:nvCxnSpPr>
        <p:spPr bwMode="auto">
          <a:xfrm flipV="1">
            <a:off x="3570288" y="5789613"/>
            <a:ext cx="898525" cy="79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261155" name="Text Box 35"/>
          <p:cNvSpPr txBox="1">
            <a:spLocks noChangeArrowheads="1"/>
          </p:cNvSpPr>
          <p:nvPr/>
        </p:nvSpPr>
        <p:spPr bwMode="auto">
          <a:xfrm>
            <a:off x="3821113" y="4105275"/>
            <a:ext cx="1954212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14300" indent="-114300" algn="l">
              <a:buFontTx/>
              <a:buChar char="•"/>
            </a:pPr>
            <a:r>
              <a:rPr lang="en-US" sz="1200" dirty="0">
                <a:solidFill>
                  <a:schemeClr val="accent2"/>
                </a:solidFill>
                <a:latin typeface="Trebuchet MS" pitchFamily="84" charset="0"/>
              </a:rPr>
              <a:t>Responsibility based</a:t>
            </a:r>
          </a:p>
          <a:p>
            <a:pPr marL="114300" indent="-114300" algn="l">
              <a:buFontTx/>
              <a:buChar char="•"/>
            </a:pPr>
            <a:r>
              <a:rPr lang="en-US" sz="1200" dirty="0">
                <a:solidFill>
                  <a:schemeClr val="accent2"/>
                </a:solidFill>
                <a:latin typeface="Trebuchet MS" pitchFamily="84" charset="0"/>
              </a:rPr>
              <a:t>Result oriented</a:t>
            </a:r>
          </a:p>
          <a:p>
            <a:pPr marL="114300" indent="-114300" algn="l">
              <a:buFontTx/>
              <a:buChar char="•"/>
            </a:pPr>
            <a:r>
              <a:rPr lang="en-US" sz="1200" dirty="0">
                <a:solidFill>
                  <a:schemeClr val="accent2"/>
                </a:solidFill>
                <a:latin typeface="Trebuchet MS" pitchFamily="84" charset="0"/>
              </a:rPr>
              <a:t>Minimum job information for any HR system</a:t>
            </a:r>
            <a:endParaRPr lang="en-US" sz="1600" dirty="0">
              <a:solidFill>
                <a:schemeClr val="accent2"/>
              </a:solidFill>
              <a:latin typeface="Trebuchet MS" pitchFamily="8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Proses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mengumpulkan</a:t>
            </a:r>
            <a:r>
              <a:rPr lang="en-US" b="1" dirty="0"/>
              <a:t>, </a:t>
            </a:r>
            <a:r>
              <a:rPr lang="en-US" b="1" dirty="0" err="1"/>
              <a:t>mengkategorikan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mendokumentasikan</a:t>
            </a:r>
            <a:r>
              <a:rPr lang="en-US" b="1" dirty="0"/>
              <a:t> </a:t>
            </a:r>
            <a:r>
              <a:rPr lang="en-US" b="1" dirty="0" err="1"/>
              <a:t>seluruh</a:t>
            </a:r>
            <a:r>
              <a:rPr lang="en-US" b="1" dirty="0"/>
              <a:t> </a:t>
            </a:r>
            <a:r>
              <a:rPr lang="en-US" b="1" dirty="0" err="1"/>
              <a:t>informasi</a:t>
            </a:r>
            <a:r>
              <a:rPr lang="en-US" b="1" dirty="0"/>
              <a:t> yang </a:t>
            </a:r>
            <a:r>
              <a:rPr lang="en-US" b="1" dirty="0" err="1"/>
              <a:t>relevan</a:t>
            </a:r>
            <a:r>
              <a:rPr lang="en-US" b="1" dirty="0"/>
              <a:t>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jabatan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periode</a:t>
            </a:r>
            <a:r>
              <a:rPr lang="en-US" b="1" dirty="0"/>
              <a:t> </a:t>
            </a:r>
            <a:r>
              <a:rPr lang="en-US" b="1" dirty="0" err="1"/>
              <a:t>tertentu</a:t>
            </a:r>
            <a:r>
              <a:rPr lang="en-US" dirty="0"/>
              <a:t>. </a:t>
            </a:r>
          </a:p>
          <a:p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dikumpulkan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Skills</a:t>
            </a:r>
          </a:p>
          <a:p>
            <a:pPr lvl="1"/>
            <a:r>
              <a:rPr lang="en-US" dirty="0"/>
              <a:t>Knowledge</a:t>
            </a:r>
          </a:p>
          <a:p>
            <a:pPr lvl="1"/>
            <a:r>
              <a:rPr lang="en-US" dirty="0"/>
              <a:t>Attitudes </a:t>
            </a:r>
          </a:p>
          <a:p>
            <a:pPr lvl="1"/>
            <a:r>
              <a:rPr lang="en-US" dirty="0" err="1"/>
              <a:t>Responsibilites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of  Job Analysis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0" y="1417638"/>
            <a:ext cx="3200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9213B"/>
                </a:solidFill>
              </a:rPr>
              <a:t>Job    Description (JD)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4465638"/>
            <a:ext cx="32004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9213B"/>
                </a:solidFill>
              </a:rPr>
              <a:t>Job Specification (JS)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41638"/>
            <a:ext cx="2362200" cy="152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Job         Analysis (JA)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038600" y="19812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038600" y="4925568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86200" y="2057400"/>
            <a:ext cx="152400" cy="3276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971800" y="34290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of 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Job Description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tuntutan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    </a:t>
            </a:r>
          </a:p>
          <a:p>
            <a:r>
              <a:rPr lang="en-US" dirty="0"/>
              <a:t>Job Specification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,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Principles of 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analisa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lvl="0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i="1" dirty="0" err="1"/>
              <a:t>analisis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list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i="1" dirty="0"/>
              <a:t>job-</a:t>
            </a:r>
            <a:r>
              <a:rPr lang="en-US" dirty="0" err="1"/>
              <a:t>nya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yang </a:t>
            </a:r>
            <a:r>
              <a:rPr lang="en-US" dirty="0" err="1"/>
              <a:t>memangku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i="1" dirty="0" err="1"/>
              <a:t>judgement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Frequently Occurred During 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Ketiadaan</a:t>
            </a:r>
            <a:r>
              <a:rPr lang="en-US" dirty="0"/>
              <a:t> </a:t>
            </a:r>
            <a:r>
              <a:rPr lang="en-US" dirty="0" err="1"/>
              <a:t>dukungan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Top Management,</a:t>
            </a:r>
          </a:p>
          <a:p>
            <a:r>
              <a:rPr lang="en-US" dirty="0"/>
              <a:t>Data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,</a:t>
            </a:r>
          </a:p>
          <a:p>
            <a:r>
              <a:rPr lang="en-US" dirty="0" err="1"/>
              <a:t>Atasan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bawahan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berpartisipasi</a:t>
            </a:r>
            <a:r>
              <a:rPr lang="en-US" dirty="0"/>
              <a:t>,</a:t>
            </a:r>
          </a:p>
          <a:p>
            <a:r>
              <a:rPr lang="en-US" dirty="0" err="1"/>
              <a:t>Pegawai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</a:t>
            </a:r>
            <a:r>
              <a:rPr lang="en-US" dirty="0" err="1"/>
              <a:t>kuisioner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wawancara</a:t>
            </a:r>
            <a:r>
              <a:rPr lang="en-US" dirty="0"/>
              <a:t>,</a:t>
            </a:r>
          </a:p>
          <a:p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keliru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cross check.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BFEE3-F410-4ECF-BADA-318E9BAB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Pengelolaan</a:t>
            </a:r>
            <a:r>
              <a:rPr lang="en-US" dirty="0"/>
              <a:t> SDM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DFD51-7646-4CEE-9309-C237C47A1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Job Description dan Job </a:t>
            </a:r>
            <a:r>
              <a:rPr lang="en-US" sz="4400" dirty="0">
                <a:solidFill>
                  <a:srgbClr val="09213B"/>
                </a:solidFill>
              </a:rPr>
              <a:t>Specification Di </a:t>
            </a:r>
            <a:r>
              <a:rPr lang="en-US" sz="4400" dirty="0" err="1">
                <a:solidFill>
                  <a:srgbClr val="09213B"/>
                </a:solidFill>
              </a:rPr>
              <a:t>aplikasikan</a:t>
            </a:r>
            <a:r>
              <a:rPr lang="en-US" sz="4400" dirty="0">
                <a:solidFill>
                  <a:srgbClr val="09213B"/>
                </a:solidFill>
              </a:rPr>
              <a:t> </a:t>
            </a:r>
            <a:r>
              <a:rPr lang="en-US" sz="4400" dirty="0" err="1">
                <a:solidFill>
                  <a:srgbClr val="09213B"/>
                </a:solidFill>
              </a:rPr>
              <a:t>Dalam</a:t>
            </a:r>
            <a:r>
              <a:rPr lang="en-US" sz="4400" dirty="0">
                <a:solidFill>
                  <a:srgbClr val="09213B"/>
                </a:solidFill>
              </a:rPr>
              <a:t> </a:t>
            </a:r>
            <a:r>
              <a:rPr lang="en-US" sz="4400" dirty="0" err="1">
                <a:solidFill>
                  <a:srgbClr val="09213B"/>
                </a:solidFill>
              </a:rPr>
              <a:t>Bidang</a:t>
            </a:r>
            <a:r>
              <a:rPr lang="en-US" sz="4400" dirty="0">
                <a:solidFill>
                  <a:srgbClr val="09213B"/>
                </a:solidFill>
              </a:rPr>
              <a:t> SDM</a:t>
            </a:r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146675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CA2D9-AF36-47D6-A65F-103AA339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Rekrutmen</a:t>
            </a:r>
            <a:r>
              <a:rPr lang="en-US" dirty="0"/>
              <a:t> dan </a:t>
            </a:r>
            <a:r>
              <a:rPr lang="en-US" dirty="0" err="1"/>
              <a:t>Seleksi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C704C-93FF-47B2-8575-F6CE2CBC3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rekrutmen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pelamar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dan </a:t>
            </a:r>
            <a:r>
              <a:rPr lang="en-US" dirty="0" err="1"/>
              <a:t>ketrampilan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</a:t>
            </a:r>
            <a:r>
              <a:rPr lang="en-US" dirty="0" err="1"/>
              <a:t>karyawan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9928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1C1B-9428-4034-B410-5AC5C465A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Promosi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D42E2-D089-4545-9BC1-1B8ED8B13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karir</a:t>
            </a:r>
            <a:r>
              <a:rPr lang="en-US" dirty="0"/>
              <a:t> yang </a:t>
            </a:r>
            <a:r>
              <a:rPr lang="en-US" dirty="0" err="1"/>
              <a:t>berarti</a:t>
            </a:r>
            <a:r>
              <a:rPr lang="en-US" dirty="0"/>
              <a:t> oleh </a:t>
            </a:r>
            <a:r>
              <a:rPr lang="en-US" dirty="0" err="1"/>
              <a:t>karyawan</a:t>
            </a:r>
            <a:endParaRPr lang="en-US" dirty="0"/>
          </a:p>
          <a:p>
            <a:r>
              <a:rPr lang="en-US" dirty="0" err="1"/>
              <a:t>Anajab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focus pada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karir</a:t>
            </a:r>
            <a:r>
              <a:rPr lang="en-US" dirty="0"/>
              <a:t>,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yang di </a:t>
            </a:r>
            <a:r>
              <a:rPr lang="en-US" dirty="0" err="1"/>
              <a:t>butuhkan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di masa </a:t>
            </a:r>
            <a:r>
              <a:rPr lang="en-US" dirty="0" err="1"/>
              <a:t>mendatang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019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1ED3-306A-48FB-A517-91C86246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Kompensasi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646A-9266-4337-ADA5-EA5FFA03C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menuntut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</a:t>
            </a:r>
          </a:p>
          <a:p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di </a:t>
            </a:r>
            <a:r>
              <a:rPr lang="en-US" dirty="0" err="1"/>
              <a:t>pikul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31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6B156-F8FB-49ED-A4B3-BED37437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776054"/>
            <a:ext cx="8042276" cy="1336956"/>
          </a:xfrm>
        </p:spPr>
        <p:txBody>
          <a:bodyPr/>
          <a:lstStyle/>
          <a:p>
            <a:r>
              <a:rPr lang="en-US" dirty="0" err="1"/>
              <a:t>Pelatihan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96E26-6BA5-4E9A-8A7C-99A2D128E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852936"/>
            <a:ext cx="8042276" cy="2880320"/>
          </a:xfrm>
        </p:spPr>
        <p:txBody>
          <a:bodyPr/>
          <a:lstStyle/>
          <a:p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anajab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di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merancang</a:t>
            </a:r>
            <a:r>
              <a:rPr lang="en-US" dirty="0"/>
              <a:t> program </a:t>
            </a:r>
            <a:r>
              <a:rPr lang="en-US" dirty="0" err="1"/>
              <a:t>pelatihan</a:t>
            </a:r>
            <a:r>
              <a:rPr lang="en-US" dirty="0"/>
              <a:t> yang </a:t>
            </a:r>
            <a:r>
              <a:rPr lang="en-US" dirty="0" err="1"/>
              <a:t>efektif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di </a:t>
            </a:r>
            <a:r>
              <a:rPr lang="en-US" dirty="0" err="1"/>
              <a:t>ketahui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ketrampilan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diadakan</a:t>
            </a:r>
            <a:r>
              <a:rPr lang="en-US" dirty="0"/>
              <a:t> program </a:t>
            </a:r>
            <a:r>
              <a:rPr lang="en-US" dirty="0" err="1"/>
              <a:t>pelatihan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3997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0691-A0AA-4AED-9A2A-E0D80D524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C803A-918B-4887-BDB8-099D33042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D" dirty="0" err="1"/>
              <a:t>Anajab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:</a:t>
            </a:r>
          </a:p>
          <a:p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ukuran</a:t>
            </a:r>
            <a:r>
              <a:rPr lang="en-ID" dirty="0"/>
              <a:t> </a:t>
            </a:r>
            <a:r>
              <a:rPr lang="en-ID" dirty="0" err="1"/>
              <a:t>tugas</a:t>
            </a:r>
            <a:endParaRPr lang="en-ID" dirty="0"/>
          </a:p>
          <a:p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subjektivitas</a:t>
            </a:r>
            <a:endParaRPr lang="en-ID" dirty="0"/>
          </a:p>
          <a:p>
            <a:r>
              <a:rPr lang="en-ID" dirty="0" err="1"/>
              <a:t>Mengukur</a:t>
            </a:r>
            <a:r>
              <a:rPr lang="en-ID" dirty="0"/>
              <a:t> Target</a:t>
            </a:r>
          </a:p>
          <a:p>
            <a:r>
              <a:rPr lang="en-ID" dirty="0"/>
              <a:t>Dasar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umpan</a:t>
            </a:r>
            <a:r>
              <a:rPr lang="en-ID" dirty="0"/>
              <a:t> </a:t>
            </a:r>
            <a:r>
              <a:rPr lang="en-ID" dirty="0" err="1"/>
              <a:t>balik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3534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">
            <a:extLst>
              <a:ext uri="{FF2B5EF4-FFF2-40B4-BE49-F238E27FC236}">
                <a16:creationId xmlns:a16="http://schemas.microsoft.com/office/drawing/2014/main" id="{9AC02945-06BF-439E-A10F-0B5574949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52800"/>
            <a:ext cx="2057400" cy="10668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0402" name="Text Box 2">
            <a:extLst>
              <a:ext uri="{FF2B5EF4-FFF2-40B4-BE49-F238E27FC236}">
                <a16:creationId xmlns:a16="http://schemas.microsoft.com/office/drawing/2014/main" id="{06A69DD9-1082-4407-A2F5-EF34CE030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762000"/>
            <a:ext cx="50974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Definition of Competency</a:t>
            </a:r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A20A6803-9108-478C-9699-559320A9C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81400"/>
            <a:ext cx="1828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alt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Competency</a:t>
            </a:r>
          </a:p>
        </p:txBody>
      </p:sp>
      <p:sp>
        <p:nvSpPr>
          <p:cNvPr id="6149" name="AutoShape 6">
            <a:extLst>
              <a:ext uri="{FF2B5EF4-FFF2-40B4-BE49-F238E27FC236}">
                <a16:creationId xmlns:a16="http://schemas.microsoft.com/office/drawing/2014/main" id="{C1ED3E43-A71C-4E29-B11B-D59BC159468F}"/>
              </a:ext>
            </a:extLst>
          </p:cNvPr>
          <p:cNvSpPr>
            <a:spLocks/>
          </p:cNvSpPr>
          <p:nvPr/>
        </p:nvSpPr>
        <p:spPr bwMode="auto">
          <a:xfrm>
            <a:off x="2971800" y="1981200"/>
            <a:ext cx="457200" cy="3733800"/>
          </a:xfrm>
          <a:prstGeom prst="leftBrace">
            <a:avLst>
              <a:gd name="adj1" fmla="val 68056"/>
              <a:gd name="adj2" fmla="val 500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0" name="Rectangle 7">
            <a:extLst>
              <a:ext uri="{FF2B5EF4-FFF2-40B4-BE49-F238E27FC236}">
                <a16:creationId xmlns:a16="http://schemas.microsoft.com/office/drawing/2014/main" id="{85DAEDA4-CACA-4F29-B97B-B542A7D2F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752600"/>
            <a:ext cx="5181600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Kombinasi antara ketrampilan (skill), atribut personal, dan pengetahuan (knowledge) yang tercermin melalui </a:t>
            </a:r>
            <a:r>
              <a:rPr lang="en-US" altLang="en-US" sz="2000" b="1" i="1"/>
              <a:t>perilaku kinerja (job behavior)</a:t>
            </a:r>
            <a:r>
              <a:rPr lang="en-US" altLang="en-US" sz="2000"/>
              <a:t> yang dapat diamati, diukur dan dievaluasi. 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Kompetensi merupakan faktor penentu keberhasilan kinerja. 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>
                <a:cs typeface="Times New Roman" panose="02020603050405020304" pitchFamily="18" charset="0"/>
              </a:rPr>
              <a:t>Fokus kompetensi adalah </a:t>
            </a:r>
            <a:r>
              <a:rPr lang="en-US" altLang="en-US" sz="2000" b="1" i="1">
                <a:cs typeface="Times New Roman" panose="02020603050405020304" pitchFamily="18" charset="0"/>
              </a:rPr>
              <a:t>perilaku</a:t>
            </a:r>
            <a:r>
              <a:rPr lang="en-US" altLang="en-US" sz="2000">
                <a:cs typeface="Times New Roman" panose="02020603050405020304" pitchFamily="18" charset="0"/>
              </a:rPr>
              <a:t> yang merupakan aplikasi dari skill, atribut personal dan pengetahuan.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>
            <a:extLst>
              <a:ext uri="{FF2B5EF4-FFF2-40B4-BE49-F238E27FC236}">
                <a16:creationId xmlns:a16="http://schemas.microsoft.com/office/drawing/2014/main" id="{384BDEE1-8856-4B3C-9CC7-330A61161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17713"/>
            <a:ext cx="3352800" cy="1106487"/>
          </a:xfrm>
          <a:prstGeom prst="rect">
            <a:avLst/>
          </a:prstGeom>
          <a:solidFill>
            <a:srgbClr val="99CC00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200" b="1"/>
              <a:t>Skill</a:t>
            </a:r>
          </a:p>
          <a:p>
            <a:pPr algn="ctr"/>
            <a:r>
              <a:rPr lang="en-US" altLang="en-US" sz="2200" b="1"/>
              <a:t>Job Attitude</a:t>
            </a:r>
          </a:p>
          <a:p>
            <a:pPr algn="ctr"/>
            <a:r>
              <a:rPr lang="en-US" altLang="en-US" sz="2200" b="1"/>
              <a:t>Knowledge</a:t>
            </a:r>
          </a:p>
        </p:txBody>
      </p:sp>
      <p:sp>
        <p:nvSpPr>
          <p:cNvPr id="7171" name="Text Box 4">
            <a:extLst>
              <a:ext uri="{FF2B5EF4-FFF2-40B4-BE49-F238E27FC236}">
                <a16:creationId xmlns:a16="http://schemas.microsoft.com/office/drawing/2014/main" id="{9B5CC7FD-42AB-4501-8489-C654E0D79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563938"/>
            <a:ext cx="3303588" cy="1106487"/>
          </a:xfrm>
          <a:prstGeom prst="rect">
            <a:avLst/>
          </a:prstGeom>
          <a:solidFill>
            <a:srgbClr val="FF9900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200" b="1"/>
          </a:p>
          <a:p>
            <a:r>
              <a:rPr lang="en-US" altLang="en-US" sz="2200" b="1"/>
              <a:t>  Observable Behavior  </a:t>
            </a:r>
          </a:p>
          <a:p>
            <a:endParaRPr lang="en-US" altLang="en-US" sz="2200" b="1"/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12DE28A6-36F8-4B64-A332-9C5D12A3D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218113"/>
            <a:ext cx="3255963" cy="1106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200" b="1">
              <a:solidFill>
                <a:schemeClr val="bg1"/>
              </a:solidFill>
            </a:endParaRPr>
          </a:p>
          <a:p>
            <a:r>
              <a:rPr lang="en-US" altLang="en-US" sz="2200" b="1">
                <a:solidFill>
                  <a:schemeClr val="bg1"/>
                </a:solidFill>
              </a:rPr>
              <a:t>     Job Performance     </a:t>
            </a:r>
          </a:p>
          <a:p>
            <a:endParaRPr lang="en-US" altLang="en-US" sz="2200" b="1">
              <a:solidFill>
                <a:schemeClr val="bg1"/>
              </a:solidFill>
            </a:endParaRPr>
          </a:p>
        </p:txBody>
      </p:sp>
      <p:sp>
        <p:nvSpPr>
          <p:cNvPr id="7173" name="Line 6">
            <a:extLst>
              <a:ext uri="{FF2B5EF4-FFF2-40B4-BE49-F238E27FC236}">
                <a16:creationId xmlns:a16="http://schemas.microsoft.com/office/drawing/2014/main" id="{0DD4C896-EF41-427C-8AF0-26AE4D2E48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1369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7174" name="Line 7">
            <a:extLst>
              <a:ext uri="{FF2B5EF4-FFF2-40B4-BE49-F238E27FC236}">
                <a16:creationId xmlns:a16="http://schemas.microsoft.com/office/drawing/2014/main" id="{E728EFB3-615E-4EA3-8DEF-1B73A5CF1A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7371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7175" name="Line 8">
            <a:extLst>
              <a:ext uri="{FF2B5EF4-FFF2-40B4-BE49-F238E27FC236}">
                <a16:creationId xmlns:a16="http://schemas.microsoft.com/office/drawing/2014/main" id="{52C0A6A5-FBE1-4132-8AB2-BDB6DA487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24511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7176" name="Line 9">
            <a:extLst>
              <a:ext uri="{FF2B5EF4-FFF2-40B4-BE49-F238E27FC236}">
                <a16:creationId xmlns:a16="http://schemas.microsoft.com/office/drawing/2014/main" id="{0A85C1AF-1F71-4812-AE1A-3BB8382A5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1275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7177" name="Line 10">
            <a:extLst>
              <a:ext uri="{FF2B5EF4-FFF2-40B4-BE49-F238E27FC236}">
                <a16:creationId xmlns:a16="http://schemas.microsoft.com/office/drawing/2014/main" id="{080AE23B-F7D0-415D-8561-B30E97E3DF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4511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7178" name="Text Box 11">
            <a:extLst>
              <a:ext uri="{FF2B5EF4-FFF2-40B4-BE49-F238E27FC236}">
                <a16:creationId xmlns:a16="http://schemas.microsoft.com/office/drawing/2014/main" id="{8F2BAEBD-5FCD-4502-A7E9-9E54E676B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971800"/>
            <a:ext cx="1863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 b="1"/>
              <a:t>Competency</a:t>
            </a:r>
          </a:p>
        </p:txBody>
      </p:sp>
      <p:sp>
        <p:nvSpPr>
          <p:cNvPr id="7179" name="Line 12">
            <a:extLst>
              <a:ext uri="{FF2B5EF4-FFF2-40B4-BE49-F238E27FC236}">
                <a16:creationId xmlns:a16="http://schemas.microsoft.com/office/drawing/2014/main" id="{25C2CC9C-ACB8-4F39-A4A9-9C289F22B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2131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108557" name="Text Box 13">
            <a:extLst>
              <a:ext uri="{FF2B5EF4-FFF2-40B4-BE49-F238E27FC236}">
                <a16:creationId xmlns:a16="http://schemas.microsoft.com/office/drawing/2014/main" id="{DABD16FB-8F5E-40FD-96EE-A7F272373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762000"/>
            <a:ext cx="50974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Definition of Competency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1026">
            <a:extLst>
              <a:ext uri="{FF2B5EF4-FFF2-40B4-BE49-F238E27FC236}">
                <a16:creationId xmlns:a16="http://schemas.microsoft.com/office/drawing/2014/main" id="{1A94BB48-4ACD-44E5-B266-C7CBB5DF0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79463"/>
            <a:ext cx="5843588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Competency and Job Description</a:t>
            </a:r>
            <a:endParaRPr lang="en-US" altLang="en-US" sz="28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8788" name="Text Box 1028">
            <a:extLst>
              <a:ext uri="{FF2B5EF4-FFF2-40B4-BE49-F238E27FC236}">
                <a16:creationId xmlns:a16="http://schemas.microsoft.com/office/drawing/2014/main" id="{1B628D76-B998-4C8A-9017-F9A49D6B9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52600"/>
            <a:ext cx="7635875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30000"/>
              </a:lnSpc>
              <a:spcBef>
                <a:spcPct val="70000"/>
              </a:spcBef>
              <a:buFontTx/>
              <a:buChar char="•"/>
              <a:defRPr/>
            </a:pPr>
            <a:r>
              <a:rPr lang="en-US" altLang="en-US" sz="2000">
                <a:latin typeface="Arial" pitchFamily="34" charset="0"/>
              </a:rPr>
              <a:t>Job description melihat pada aspek apa (what), sementara model kompetensi berfokus pada aspek bagaimana (how)</a:t>
            </a:r>
          </a:p>
          <a:p>
            <a:pPr>
              <a:lnSpc>
                <a:spcPct val="130000"/>
              </a:lnSpc>
              <a:spcBef>
                <a:spcPct val="70000"/>
              </a:spcBef>
              <a:buFontTx/>
              <a:buChar char="•"/>
              <a:defRPr/>
            </a:pPr>
            <a:r>
              <a:rPr lang="en-US" altLang="en-US" sz="2000">
                <a:latin typeface="Arial" pitchFamily="34" charset="0"/>
              </a:rPr>
              <a:t>Analisa job description melihat pada elemen-elemen pekerjaan, dan kemudian mendefenisikan suatu pekerjaan pada serangkaian tugas dan aktivitas yang dibutuhkan agar pekerjaan tersebut dapat terlaksana dengan baik.</a:t>
            </a:r>
          </a:p>
          <a:p>
            <a:pPr>
              <a:lnSpc>
                <a:spcPct val="130000"/>
              </a:lnSpc>
              <a:spcBef>
                <a:spcPct val="70000"/>
              </a:spcBef>
              <a:buFontTx/>
              <a:buChar char="•"/>
              <a:defRPr/>
            </a:pPr>
            <a:r>
              <a:rPr lang="en-US" altLang="en-US" sz="2000">
                <a:latin typeface="Arial" pitchFamily="34" charset="0"/>
              </a:rPr>
              <a:t>Analisa kompetensi berfokus pada  </a:t>
            </a:r>
            <a:r>
              <a:rPr lang="en-US" alt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the people who do the job well</a:t>
            </a:r>
            <a:r>
              <a:rPr lang="en-US" altLang="en-US" sz="2000">
                <a:latin typeface="Arial" pitchFamily="34" charset="0"/>
              </a:rPr>
              <a:t>, dan kemudian mendefinisikan pekerjaan pada </a:t>
            </a:r>
            <a:r>
              <a:rPr lang="en-US" alt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the characteristics and behaviors of these people</a:t>
            </a:r>
            <a:r>
              <a:rPr lang="en-US" alt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.</a:t>
            </a:r>
            <a:endParaRPr lang="en-US" altLang="en-US" sz="2000" b="1" noProof="1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>
            <a:extLst>
              <a:ext uri="{FF2B5EF4-FFF2-40B4-BE49-F238E27FC236}">
                <a16:creationId xmlns:a16="http://schemas.microsoft.com/office/drawing/2014/main" id="{5FD4DBF8-6852-4136-B593-64D8535A8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06438"/>
            <a:ext cx="4398963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Types of Competency</a:t>
            </a:r>
            <a:endParaRPr lang="en-US" altLang="en-US" sz="3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6131C375-07F1-4228-B06B-E633A5127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676400"/>
            <a:ext cx="76200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en-US" sz="2000" b="1">
                <a:solidFill>
                  <a:schemeClr val="accent2"/>
                </a:solidFill>
                <a:cs typeface="Arial" panose="020B0604020202020204" pitchFamily="34" charset="0"/>
              </a:rPr>
              <a:t>Kompetensi Manajerial </a:t>
            </a:r>
            <a:r>
              <a:rPr lang="en-US" altLang="en-US" sz="2000" b="1" i="1">
                <a:solidFill>
                  <a:schemeClr val="accent2"/>
                </a:solidFill>
                <a:cs typeface="Arial" panose="020B0604020202020204" pitchFamily="34" charset="0"/>
              </a:rPr>
              <a:t>(soft competency)</a:t>
            </a:r>
            <a:endParaRPr lang="en-US" altLang="en-US" sz="2000" b="1" i="1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en-US" sz="2000">
                <a:cs typeface="Arial" panose="020B0604020202020204" pitchFamily="34" charset="0"/>
              </a:rPr>
              <a:t>Jenis kompetensi yang berkaitan dengan kemampuan untuk mengelola pekerjaan dan membangun interaksi dengan orang lain. Misal : problem solving, leadership, communication, dll</a:t>
            </a:r>
          </a:p>
          <a:p>
            <a:pPr>
              <a:lnSpc>
                <a:spcPct val="130000"/>
              </a:lnSpc>
            </a:pPr>
            <a:r>
              <a:rPr lang="en-US" altLang="en-US" sz="2000">
                <a:cs typeface="Arial" panose="020B0604020202020204" pitchFamily="34" charset="0"/>
              </a:rPr>
              <a:t> </a:t>
            </a:r>
            <a:endParaRPr lang="en-US" altLang="en-US" sz="2000"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en-US" sz="2000" b="1">
                <a:solidFill>
                  <a:schemeClr val="accent2"/>
                </a:solidFill>
                <a:cs typeface="Arial" panose="020B0604020202020204" pitchFamily="34" charset="0"/>
              </a:rPr>
              <a:t>Kompetensi Teknis/Fungsional </a:t>
            </a:r>
            <a:r>
              <a:rPr lang="en-US" altLang="en-US" sz="2000" b="1" i="1">
                <a:solidFill>
                  <a:schemeClr val="accent2"/>
                </a:solidFill>
                <a:cs typeface="Arial" panose="020B0604020202020204" pitchFamily="34" charset="0"/>
              </a:rPr>
              <a:t>(hard competency)</a:t>
            </a:r>
            <a:endParaRPr lang="en-US" altLang="en-US" sz="2000" b="1" i="1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en-US" sz="2000">
                <a:cs typeface="Arial" panose="020B0604020202020204" pitchFamily="34" charset="0"/>
              </a:rPr>
              <a:t>Jenis kompetensi yang berkaitan dengan kemampuan fungsional pekerjaan. Berkaitan dengan seluk beluk teknis yang berkaitan dengan pekerjaan yang ditekuni. Misal : electrical engineering, accounting skills, marketing research, dll.  </a:t>
            </a:r>
            <a:endParaRPr lang="en-US" altLang="en-US" sz="200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9" name="Text Box 5">
            <a:extLst>
              <a:ext uri="{FF2B5EF4-FFF2-40B4-BE49-F238E27FC236}">
                <a16:creationId xmlns:a16="http://schemas.microsoft.com/office/drawing/2014/main" id="{04C8349A-6CDC-4093-A06C-032CEC91A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403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Contoh Kompetensi</a:t>
            </a:r>
          </a:p>
        </p:txBody>
      </p:sp>
      <p:sp>
        <p:nvSpPr>
          <p:cNvPr id="12291" name="Text Box 8">
            <a:extLst>
              <a:ext uri="{FF2B5EF4-FFF2-40B4-BE49-F238E27FC236}">
                <a16:creationId xmlns:a16="http://schemas.microsoft.com/office/drawing/2014/main" id="{A3866613-6FB3-4C67-A336-C77353050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789113"/>
            <a:ext cx="7864475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40000"/>
              </a:spcBef>
            </a:pPr>
            <a:r>
              <a:rPr lang="sv-SE" altLang="en-US" sz="1600" b="1"/>
              <a:t>LEADERSHIP:</a:t>
            </a:r>
            <a:r>
              <a:rPr lang="sv-SE" altLang="en-US" sz="1600" b="1" i="1"/>
              <a:t> </a:t>
            </a:r>
            <a:r>
              <a:rPr lang="sv-SE" altLang="en-US" sz="1600"/>
              <a:t>Menentukan target kinerja yang jelas, terukur dan menantang. Kemudian membimbing dan memotivasi staf untuk merealisasikannya. </a:t>
            </a:r>
            <a:r>
              <a:rPr lang="en-US" altLang="en-US" sz="1600"/>
              <a:t>Mau menerima dan mendelegasikan tanggung jawab. Dapat bertindak tegas saat diperlukan.</a:t>
            </a:r>
            <a:endParaRPr lang="en-US" altLang="en-US" sz="1600" b="1" i="1"/>
          </a:p>
          <a:p>
            <a:pPr eaLnBrk="1" hangingPunct="1">
              <a:lnSpc>
                <a:spcPct val="120000"/>
              </a:lnSpc>
              <a:spcBef>
                <a:spcPct val="40000"/>
              </a:spcBef>
            </a:pPr>
            <a:r>
              <a:rPr lang="en-US" altLang="en-US" sz="1600" b="1" i="1"/>
              <a:t>Indikator Perilaku :</a:t>
            </a:r>
            <a:endParaRPr lang="en-US" altLang="en-US" sz="1600"/>
          </a:p>
          <a:p>
            <a:pPr eaLnBrk="1" hangingPunct="1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r>
              <a:rPr lang="en-US" altLang="en-US" sz="1600"/>
              <a:t>Melakukan dan menstimulasi komunikasi dua arah termasuk memberikan feedback yang  terbuka dan berterus terang kepada pegawai/bawahan</a:t>
            </a:r>
          </a:p>
          <a:p>
            <a:pPr eaLnBrk="1" hangingPunct="1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r>
              <a:rPr lang="sv-SE" altLang="en-US" sz="1600"/>
              <a:t>Menunjukkan minat dan memberikan dukungan serta bimbingan saat diperlukan</a:t>
            </a:r>
            <a:endParaRPr lang="en-US" altLang="en-US" sz="1600"/>
          </a:p>
          <a:p>
            <a:pPr eaLnBrk="1" hangingPunct="1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r>
              <a:rPr lang="en-US" altLang="en-US" sz="1600"/>
              <a:t>Melibatkan bawahan dalam permasalahan perusahaan dan penentuan policy departemen</a:t>
            </a:r>
          </a:p>
          <a:p>
            <a:pPr eaLnBrk="1" hangingPunct="1">
              <a:lnSpc>
                <a:spcPct val="120000"/>
              </a:lnSpc>
              <a:spcBef>
                <a:spcPct val="40000"/>
              </a:spcBef>
              <a:buFontTx/>
              <a:buChar char="•"/>
            </a:pPr>
            <a:r>
              <a:rPr lang="en-US" altLang="en-US" sz="1600"/>
              <a:t>Mengembangkan  ide-ide untuk meningkatkan kegiatan departemen dan mengambil langkah yang diperlukan untuk melakukan perubahan dan memastikan penerimaan kelompok</a:t>
            </a:r>
            <a:endParaRPr lang="en-US" altLang="en-US" sz="1600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Text Box 2">
            <a:extLst>
              <a:ext uri="{FF2B5EF4-FFF2-40B4-BE49-F238E27FC236}">
                <a16:creationId xmlns:a16="http://schemas.microsoft.com/office/drawing/2014/main" id="{5F2ECC2D-B30B-4882-826C-473E516AB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762000"/>
            <a:ext cx="58880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Identifikasi Profil Kompetensi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B4AD40B2-6E5F-4642-9493-1B672F46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76400"/>
            <a:ext cx="7740650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 b="1"/>
              <a:t> Melakukan Analisa Jabatan (job analysis) untuk:</a:t>
            </a:r>
          </a:p>
          <a:p>
            <a:pPr lvl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 Mengetahui isi, tugas pokok dan konteks yang harus dilakukan oleh suatu jabatan</a:t>
            </a:r>
          </a:p>
          <a:p>
            <a:pPr lvl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 Mengetahui karakteristik atau kompetensi yang dibutuhkan untuk sukses dalam jabatan tersebut</a:t>
            </a:r>
          </a:p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 b="1"/>
              <a:t> Proses Analisa Jabatan dilakukan melalui:</a:t>
            </a:r>
          </a:p>
          <a:p>
            <a:pPr lvl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 Interview dengan pemegang jabatan, atasan ataupun dengan customer</a:t>
            </a:r>
          </a:p>
          <a:p>
            <a:pPr lvl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 sz="2000"/>
              <a:t> Direct observation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418</TotalTime>
  <Words>779</Words>
  <Application>Microsoft Office PowerPoint</Application>
  <PresentationFormat>On-screen Show (4:3)</PresentationFormat>
  <Paragraphs>109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News Gothic MT</vt:lpstr>
      <vt:lpstr>Times New Roman</vt:lpstr>
      <vt:lpstr>Trebuchet MS</vt:lpstr>
      <vt:lpstr>Wingdings 2</vt:lpstr>
      <vt:lpstr>Breeze</vt:lpstr>
      <vt:lpstr>Job Analysis and Design</vt:lpstr>
      <vt:lpstr>Developing Job Infrastructure: Job Analysis</vt:lpstr>
      <vt:lpstr>Definition of Job Analysis</vt:lpstr>
      <vt:lpstr>Product of  Job Analysis</vt:lpstr>
      <vt:lpstr>Product of Job Analysis</vt:lpstr>
      <vt:lpstr>Basic Principles of Job Analysis</vt:lpstr>
      <vt:lpstr>Problem Frequently Occurred During Job Analysis</vt:lpstr>
      <vt:lpstr>Pengelolaan SDM</vt:lpstr>
      <vt:lpstr>Rekrutmen dan Seleksi</vt:lpstr>
      <vt:lpstr>Promosi Jabatan</vt:lpstr>
      <vt:lpstr>Sistem Kompensasi</vt:lpstr>
      <vt:lpstr>Pelatihan dan Pengembangan</vt:lpstr>
      <vt:lpstr>Penilaian Kerja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Analysis</dc:title>
  <dc:creator>Ade Ahmad Rozi</dc:creator>
  <cp:lastModifiedBy>Hype GLK</cp:lastModifiedBy>
  <cp:revision>30</cp:revision>
  <dcterms:created xsi:type="dcterms:W3CDTF">2010-04-17T01:28:50Z</dcterms:created>
  <dcterms:modified xsi:type="dcterms:W3CDTF">2026-09-24T09:44:12Z</dcterms:modified>
</cp:coreProperties>
</file>